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60" r:id="rId6"/>
    <p:sldId id="264" r:id="rId7"/>
    <p:sldId id="266" r:id="rId8"/>
    <p:sldId id="267" r:id="rId9"/>
    <p:sldId id="270" r:id="rId10"/>
    <p:sldId id="271" r:id="rId11"/>
    <p:sldId id="268" r:id="rId12"/>
    <p:sldId id="269" r:id="rId13"/>
    <p:sldId id="272" r:id="rId14"/>
  </p:sldIdLst>
  <p:sldSz cx="12192000" cy="6858000"/>
  <p:notesSz cx="6858000" cy="9144000"/>
  <p:embeddedFontLst>
    <p:embeddedFont>
      <p:font typeface="Koverwatch" panose="02020603020101020101" pitchFamily="18" charset="-127"/>
      <p:regular r:id="rId15"/>
    </p:embeddedFont>
    <p:embeddedFont>
      <p:font typeface="맑은 고딕" panose="020B0503020000020004" pitchFamily="50" charset="-127"/>
      <p:regular r:id="rId16"/>
      <p:bold r:id="rId17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88DD-34E1-4BD9-9271-5F68586DB482}" type="datetimeFigureOut">
              <a:rPr lang="ko-KR" altLang="en-US" smtClean="0"/>
              <a:t>2019-08-28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889E-EE5A-4D75-BD82-F9A4E12892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6825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88DD-34E1-4BD9-9271-5F68586DB482}" type="datetimeFigureOut">
              <a:rPr lang="ko-KR" altLang="en-US" smtClean="0"/>
              <a:t>2019-08-28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889E-EE5A-4D75-BD82-F9A4E12892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3389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88DD-34E1-4BD9-9271-5F68586DB482}" type="datetimeFigureOut">
              <a:rPr lang="ko-KR" altLang="en-US" smtClean="0"/>
              <a:t>2019-08-28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889E-EE5A-4D75-BD82-F9A4E12892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4250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88DD-34E1-4BD9-9271-5F68586DB482}" type="datetimeFigureOut">
              <a:rPr lang="ko-KR" altLang="en-US" smtClean="0"/>
              <a:t>2019-08-28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889E-EE5A-4D75-BD82-F9A4E12892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1860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88DD-34E1-4BD9-9271-5F68586DB482}" type="datetimeFigureOut">
              <a:rPr lang="ko-KR" altLang="en-US" smtClean="0"/>
              <a:t>2019-08-28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889E-EE5A-4D75-BD82-F9A4E12892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943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88DD-34E1-4BD9-9271-5F68586DB482}" type="datetimeFigureOut">
              <a:rPr lang="ko-KR" altLang="en-US" smtClean="0"/>
              <a:t>2019-08-28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889E-EE5A-4D75-BD82-F9A4E12892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5999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88DD-34E1-4BD9-9271-5F68586DB482}" type="datetimeFigureOut">
              <a:rPr lang="ko-KR" altLang="en-US" smtClean="0"/>
              <a:t>2019-08-28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889E-EE5A-4D75-BD82-F9A4E12892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1699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88DD-34E1-4BD9-9271-5F68586DB482}" type="datetimeFigureOut">
              <a:rPr lang="ko-KR" altLang="en-US" smtClean="0"/>
              <a:t>2019-08-28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889E-EE5A-4D75-BD82-F9A4E12892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6151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88DD-34E1-4BD9-9271-5F68586DB482}" type="datetimeFigureOut">
              <a:rPr lang="ko-KR" altLang="en-US" smtClean="0"/>
              <a:t>2019-08-28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889E-EE5A-4D75-BD82-F9A4E12892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3899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88DD-34E1-4BD9-9271-5F68586DB482}" type="datetimeFigureOut">
              <a:rPr lang="ko-KR" altLang="en-US" smtClean="0"/>
              <a:t>2019-08-28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889E-EE5A-4D75-BD82-F9A4E12892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8386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88DD-34E1-4BD9-9271-5F68586DB482}" type="datetimeFigureOut">
              <a:rPr lang="ko-KR" altLang="en-US" smtClean="0"/>
              <a:t>2019-08-28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889E-EE5A-4D75-BD82-F9A4E12892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653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988DD-34E1-4BD9-9271-5F68586DB482}" type="datetimeFigureOut">
              <a:rPr lang="ko-KR" altLang="en-US" smtClean="0"/>
              <a:t>2019-08-28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0889E-EE5A-4D75-BD82-F9A4E12892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0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qa.ck.ac.kr/redmin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2519362"/>
            <a:ext cx="9144000" cy="909638"/>
          </a:xfrm>
        </p:spPr>
        <p:txBody>
          <a:bodyPr>
            <a:normAutofit fontScale="90000"/>
          </a:bodyPr>
          <a:lstStyle/>
          <a:p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개발팀을 위한 </a:t>
            </a:r>
            <a:r>
              <a:rPr lang="ko-KR" altLang="en-US" dirty="0" err="1">
                <a:latin typeface="Koverwatch" panose="02020603020101020101" pitchFamily="18" charset="-127"/>
                <a:ea typeface="Koverwatch" panose="02020603020101020101" pitchFamily="18" charset="-127"/>
              </a:rPr>
              <a:t>레드마인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 가이드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297167" y="6234113"/>
            <a:ext cx="1597666" cy="433387"/>
          </a:xfrm>
        </p:spPr>
        <p:txBody>
          <a:bodyPr/>
          <a:lstStyle/>
          <a:p>
            <a:r>
              <a:rPr lang="ko-KR" altLang="en-US" dirty="0" err="1">
                <a:latin typeface="Koverwatch" panose="02020603020101020101" pitchFamily="18" charset="-127"/>
                <a:ea typeface="Koverwatch" panose="02020603020101020101" pitchFamily="18" charset="-127"/>
              </a:rPr>
              <a:t>알파카털파카</a:t>
            </a:r>
            <a:endParaRPr lang="ko-KR" altLang="en-US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75642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2278" y="185530"/>
            <a:ext cx="3313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latin typeface="Koverwatch" panose="02020603020101020101" pitchFamily="18" charset="-127"/>
                <a:ea typeface="Koverwatch" panose="02020603020101020101" pitchFamily="18" charset="-127"/>
              </a:rPr>
              <a:t>내 페이지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88856" y="5700519"/>
            <a:ext cx="9614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내 페이지 내에서도 편집선택 및 상태변경이 가능합니다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. </a:t>
            </a:r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세부내용을 확인한 후 나중에 상태를 변경할 때 사용할 수 있습니다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  <a:endParaRPr lang="ko-KR" altLang="en-US" sz="16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F54CA046-A60C-41AD-9361-2DAF5EC13E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862" y="757371"/>
            <a:ext cx="8670714" cy="3564931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36D926C7-4696-4E81-9FE1-BBD71C4BD3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8604" y="836843"/>
            <a:ext cx="8861898" cy="429936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B3A82CF1-DF9E-422D-8C92-6162C24A55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5335" y="998836"/>
            <a:ext cx="10241330" cy="4137368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" name="연결선: 꺾임 3">
            <a:extLst>
              <a:ext uri="{FF2B5EF4-FFF2-40B4-BE49-F238E27FC236}">
                <a16:creationId xmlns:a16="http://schemas.microsoft.com/office/drawing/2014/main" id="{9096055C-BC06-4F77-98B5-CF37E04E1202}"/>
              </a:ext>
            </a:extLst>
          </p:cNvPr>
          <p:cNvCxnSpPr>
            <a:cxnSpLocks/>
            <a:endCxn id="9" idx="0"/>
          </p:cNvCxnSpPr>
          <p:nvPr/>
        </p:nvCxnSpPr>
        <p:spPr>
          <a:xfrm rot="16200000" flipH="1">
            <a:off x="4302815" y="3907334"/>
            <a:ext cx="3249146" cy="337223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8687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2278" y="185530"/>
            <a:ext cx="3313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latin typeface="Koverwatch" panose="02020603020101020101" pitchFamily="18" charset="-127"/>
                <a:ea typeface="Koverwatch" panose="02020603020101020101" pitchFamily="18" charset="-127"/>
              </a:rPr>
              <a:t>내 페이지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8800" y="5309864"/>
            <a:ext cx="9097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개발자는 등록된 이슈를 확인하고 버그를 해결한 후 상태를 </a:t>
            </a:r>
            <a:r>
              <a:rPr lang="en-US" altLang="ko-KR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‘</a:t>
            </a:r>
            <a:r>
              <a:rPr lang="ko-KR" altLang="en-US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완료</a:t>
            </a:r>
            <a:r>
              <a:rPr lang="en-US" altLang="ko-KR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’</a:t>
            </a:r>
            <a:r>
              <a:rPr lang="ko-KR" altLang="en-US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로 변경하시면 됩니다</a:t>
            </a:r>
            <a:r>
              <a:rPr lang="en-US" altLang="ko-KR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r>
              <a:rPr lang="ko-KR" altLang="en-US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그러면 내가 맡은 일감에서 등록된 이슈가 사라집니다</a:t>
            </a:r>
            <a:r>
              <a:rPr lang="en-US" altLang="ko-KR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r>
              <a:rPr lang="ko-KR" altLang="en-US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개발자 입장에서 </a:t>
            </a:r>
            <a:r>
              <a:rPr lang="ko-KR" altLang="en-US" sz="2400" dirty="0" err="1">
                <a:latin typeface="Koverwatch" panose="02020603020101020101" pitchFamily="18" charset="-127"/>
                <a:ea typeface="Koverwatch" panose="02020603020101020101" pitchFamily="18" charset="-127"/>
              </a:rPr>
              <a:t>레드마인을</a:t>
            </a:r>
            <a:r>
              <a:rPr lang="ko-KR" altLang="en-US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 통해 할 일은 이게 전부입니다</a:t>
            </a:r>
            <a:r>
              <a:rPr lang="en-US" altLang="ko-KR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  <a:endParaRPr lang="ko-KR" altLang="en-US" sz="24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5742" y="708750"/>
            <a:ext cx="6480515" cy="448253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00663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38954" y="5710080"/>
            <a:ext cx="10886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프로젝트 탭의 개발팀 항목에 들어가면</a:t>
            </a:r>
            <a:r>
              <a:rPr lang="en-US" altLang="ko-KR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 </a:t>
            </a:r>
            <a:r>
              <a:rPr lang="ko-KR" altLang="en-US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완료된 결함 내역을 확인할 수 있어 개발 히스토리 확인 등에 활용할 수 있습니다</a:t>
            </a:r>
            <a:r>
              <a:rPr lang="en-US" altLang="ko-KR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24BB0DCE-9D1F-4D3A-85A8-39D9910D89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r="57439" b="10971"/>
          <a:stretch/>
        </p:blipFill>
        <p:spPr>
          <a:xfrm>
            <a:off x="1105526" y="518108"/>
            <a:ext cx="5256364" cy="444299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3298C187-467D-4CFA-ABB9-62479FA517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6241"/>
          <a:stretch/>
        </p:blipFill>
        <p:spPr>
          <a:xfrm>
            <a:off x="2568846" y="1349368"/>
            <a:ext cx="7445437" cy="399111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33627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>
            <a:extLst>
              <a:ext uri="{FF2B5EF4-FFF2-40B4-BE49-F238E27FC236}">
                <a16:creationId xmlns:a16="http://schemas.microsoft.com/office/drawing/2014/main" id="{AA126495-FCC6-4A92-83D2-79C99844F416}"/>
              </a:ext>
            </a:extLst>
          </p:cNvPr>
          <p:cNvSpPr txBox="1">
            <a:spLocks/>
          </p:cNvSpPr>
          <p:nvPr/>
        </p:nvSpPr>
        <p:spPr>
          <a:xfrm>
            <a:off x="634766" y="2365695"/>
            <a:ext cx="9144000" cy="23321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ko-KR" altLang="en-US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개발팀을 위한 </a:t>
            </a:r>
            <a:r>
              <a:rPr lang="ko-KR" altLang="en-US" sz="2400" dirty="0" err="1">
                <a:latin typeface="Koverwatch" panose="02020603020101020101" pitchFamily="18" charset="-127"/>
                <a:ea typeface="Koverwatch" panose="02020603020101020101" pitchFamily="18" charset="-127"/>
              </a:rPr>
              <a:t>레드마인</a:t>
            </a:r>
            <a:r>
              <a:rPr lang="ko-KR" altLang="en-US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 가이드 끝</a:t>
            </a:r>
            <a:r>
              <a:rPr lang="en-US" altLang="ko-KR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ko-KR" altLang="en-US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감사합니다</a:t>
            </a:r>
            <a:r>
              <a:rPr lang="en-US" altLang="ko-KR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  <a:endParaRPr lang="ko-KR" altLang="en-US" sz="24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46361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0E7D79E9-282C-4F3E-A181-D73C0325A618}"/>
              </a:ext>
            </a:extLst>
          </p:cNvPr>
          <p:cNvSpPr txBox="1">
            <a:spLocks/>
          </p:cNvSpPr>
          <p:nvPr/>
        </p:nvSpPr>
        <p:spPr>
          <a:xfrm>
            <a:off x="400455" y="2561718"/>
            <a:ext cx="11391090" cy="340468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ko-KR" altLang="en-US" b="1" spc="300" dirty="0" err="1">
                <a:latin typeface="Koverwatch" panose="02020603020101020101" pitchFamily="18" charset="-127"/>
                <a:ea typeface="Koverwatch" panose="02020603020101020101" pitchFamily="18" charset="-127"/>
              </a:rPr>
              <a:t>레드마인</a:t>
            </a:r>
            <a:r>
              <a:rPr lang="ko-KR" altLang="en-US" spc="300" dirty="0" err="1">
                <a:latin typeface="Koverwatch" panose="02020603020101020101" pitchFamily="18" charset="-127"/>
                <a:ea typeface="Koverwatch" panose="02020603020101020101" pitchFamily="18" charset="-127"/>
              </a:rPr>
              <a:t>은</a:t>
            </a:r>
            <a:r>
              <a:rPr lang="ko-KR" altLang="en-US" spc="300" dirty="0">
                <a:latin typeface="Koverwatch" panose="02020603020101020101" pitchFamily="18" charset="-127"/>
                <a:ea typeface="Koverwatch" panose="02020603020101020101" pitchFamily="18" charset="-127"/>
              </a:rPr>
              <a:t> 웹 기반의 프로젝트 관리와 버그 추적 기능을 제공하는 도구입니다</a:t>
            </a:r>
            <a:r>
              <a:rPr lang="en-US" altLang="ko-KR" spc="3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pPr>
              <a:lnSpc>
                <a:spcPct val="170000"/>
              </a:lnSpc>
            </a:pPr>
            <a:endParaRPr lang="en-US" altLang="ko-KR" spc="3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>
              <a:lnSpc>
                <a:spcPct val="170000"/>
              </a:lnSpc>
            </a:pPr>
            <a:r>
              <a:rPr lang="ko-KR" altLang="en-US" spc="300" dirty="0">
                <a:latin typeface="Koverwatch" panose="02020603020101020101" pitchFamily="18" charset="-127"/>
                <a:ea typeface="Koverwatch" panose="02020603020101020101" pitchFamily="18" charset="-127"/>
              </a:rPr>
              <a:t>프로젝트 관리에 도움이 되도록 달력과 </a:t>
            </a:r>
            <a:r>
              <a:rPr lang="ko-KR" altLang="en-US" spc="300" dirty="0" err="1">
                <a:latin typeface="Koverwatch" panose="02020603020101020101" pitchFamily="18" charset="-127"/>
                <a:ea typeface="Koverwatch" panose="02020603020101020101" pitchFamily="18" charset="-127"/>
              </a:rPr>
              <a:t>간트차트를</a:t>
            </a:r>
            <a:r>
              <a:rPr lang="ko-KR" altLang="en-US" spc="300" dirty="0">
                <a:latin typeface="Koverwatch" panose="02020603020101020101" pitchFamily="18" charset="-127"/>
                <a:ea typeface="Koverwatch" panose="02020603020101020101" pitchFamily="18" charset="-127"/>
              </a:rPr>
              <a:t> 제공하고 일정관리 기능을 제공하며</a:t>
            </a:r>
            <a:r>
              <a:rPr lang="en-US" altLang="ko-KR" spc="300" dirty="0">
                <a:latin typeface="Koverwatch" panose="02020603020101020101" pitchFamily="18" charset="-127"/>
                <a:ea typeface="Koverwatch" panose="02020603020101020101" pitchFamily="18" charset="-127"/>
              </a:rPr>
              <a:t>,</a:t>
            </a:r>
          </a:p>
          <a:p>
            <a:pPr>
              <a:lnSpc>
                <a:spcPct val="170000"/>
              </a:lnSpc>
            </a:pPr>
            <a:r>
              <a:rPr lang="ko-KR" altLang="en-US" spc="300" dirty="0">
                <a:latin typeface="Koverwatch" panose="02020603020101020101" pitchFamily="18" charset="-127"/>
                <a:ea typeface="Koverwatch" panose="02020603020101020101" pitchFamily="18" charset="-127"/>
              </a:rPr>
              <a:t>통합된 프로젝트관리 기능과 이슈추적</a:t>
            </a:r>
            <a:r>
              <a:rPr lang="en-US" altLang="ko-KR" spc="300" dirty="0">
                <a:latin typeface="Koverwatch" panose="02020603020101020101" pitchFamily="18" charset="-127"/>
                <a:ea typeface="Koverwatch" panose="02020603020101020101" pitchFamily="18" charset="-127"/>
              </a:rPr>
              <a:t>, </a:t>
            </a:r>
            <a:r>
              <a:rPr lang="ko-KR" altLang="en-US" spc="300" dirty="0">
                <a:latin typeface="Koverwatch" panose="02020603020101020101" pitchFamily="18" charset="-127"/>
                <a:ea typeface="Koverwatch" panose="02020603020101020101" pitchFamily="18" charset="-127"/>
              </a:rPr>
              <a:t>여러가지 형상 관리 기능을 제공하지만</a:t>
            </a:r>
            <a:r>
              <a:rPr lang="en-US" altLang="ko-KR" spc="300" dirty="0">
                <a:latin typeface="Koverwatch" panose="02020603020101020101" pitchFamily="18" charset="-127"/>
                <a:ea typeface="Koverwatch" panose="02020603020101020101" pitchFamily="18" charset="-127"/>
              </a:rPr>
              <a:t>,</a:t>
            </a:r>
          </a:p>
          <a:p>
            <a:pPr>
              <a:lnSpc>
                <a:spcPct val="170000"/>
              </a:lnSpc>
            </a:pPr>
            <a:r>
              <a:rPr lang="ko-KR" altLang="en-US" spc="300" dirty="0">
                <a:latin typeface="Koverwatch" panose="02020603020101020101" pitchFamily="18" charset="-127"/>
                <a:ea typeface="Koverwatch" panose="02020603020101020101" pitchFamily="18" charset="-127"/>
              </a:rPr>
              <a:t>이번 프로젝트에서는 버그</a:t>
            </a:r>
            <a:r>
              <a:rPr lang="en-US" altLang="ko-KR" spc="300" dirty="0">
                <a:latin typeface="Koverwatch" panose="02020603020101020101" pitchFamily="18" charset="-127"/>
                <a:ea typeface="Koverwatch" panose="02020603020101020101" pitchFamily="18" charset="-127"/>
              </a:rPr>
              <a:t>(</a:t>
            </a:r>
            <a:r>
              <a:rPr lang="ko-KR" altLang="en-US" spc="300" dirty="0">
                <a:latin typeface="Koverwatch" panose="02020603020101020101" pitchFamily="18" charset="-127"/>
                <a:ea typeface="Koverwatch" panose="02020603020101020101" pitchFamily="18" charset="-127"/>
              </a:rPr>
              <a:t>이슈</a:t>
            </a:r>
            <a:r>
              <a:rPr lang="en-US" altLang="ko-KR" spc="300" dirty="0">
                <a:latin typeface="Koverwatch" panose="02020603020101020101" pitchFamily="18" charset="-127"/>
                <a:ea typeface="Koverwatch" panose="02020603020101020101" pitchFamily="18" charset="-127"/>
              </a:rPr>
              <a:t>)</a:t>
            </a:r>
            <a:r>
              <a:rPr lang="ko-KR" altLang="en-US" spc="300" dirty="0">
                <a:latin typeface="Koverwatch" panose="02020603020101020101" pitchFamily="18" charset="-127"/>
                <a:ea typeface="Koverwatch" panose="02020603020101020101" pitchFamily="18" charset="-127"/>
              </a:rPr>
              <a:t>추적 및 관리기능만 이용하기로 하겠습니다</a:t>
            </a:r>
            <a:r>
              <a:rPr lang="en-US" altLang="ko-KR" spc="3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pPr>
              <a:lnSpc>
                <a:spcPct val="170000"/>
              </a:lnSpc>
            </a:pPr>
            <a:r>
              <a:rPr lang="ko-KR" altLang="en-US" spc="300" dirty="0">
                <a:latin typeface="Koverwatch" panose="02020603020101020101" pitchFamily="18" charset="-127"/>
                <a:ea typeface="Koverwatch" panose="02020603020101020101" pitchFamily="18" charset="-127"/>
              </a:rPr>
              <a:t>감사합니다</a:t>
            </a:r>
            <a:r>
              <a:rPr lang="en-US" altLang="ko-KR" spc="3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</p:txBody>
      </p:sp>
      <p:pic>
        <p:nvPicPr>
          <p:cNvPr id="1026" name="Picture 2" descr="ë ëë§ì¸(Redmine) ê°ë¨ ë¦¬ë·°">
            <a:extLst>
              <a:ext uri="{FF2B5EF4-FFF2-40B4-BE49-F238E27FC236}">
                <a16:creationId xmlns:a16="http://schemas.microsoft.com/office/drawing/2014/main" id="{27CFF4BE-D540-415D-B812-3110D94EF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55" y="31462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388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E7A291E9-88D2-4941-BBA6-30E3249FC9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649" b="20523"/>
          <a:stretch/>
        </p:blipFill>
        <p:spPr>
          <a:xfrm>
            <a:off x="1417908" y="822121"/>
            <a:ext cx="9350814" cy="466276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92278" y="188175"/>
            <a:ext cx="5662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latin typeface="Koverwatch" panose="02020603020101020101" pitchFamily="18" charset="-127"/>
                <a:ea typeface="Koverwatch" panose="02020603020101020101" pitchFamily="18" charset="-127"/>
              </a:rPr>
              <a:t>주소를 입력하고 </a:t>
            </a:r>
            <a:r>
              <a:rPr lang="ko-KR" altLang="en-US" sz="2800" dirty="0" err="1">
                <a:latin typeface="Koverwatch" panose="02020603020101020101" pitchFamily="18" charset="-127"/>
                <a:ea typeface="Koverwatch" panose="02020603020101020101" pitchFamily="18" charset="-127"/>
              </a:rPr>
              <a:t>레드마인</a:t>
            </a:r>
            <a:r>
              <a:rPr lang="ko-KR" altLang="en-US" sz="2800" dirty="0">
                <a:latin typeface="Koverwatch" panose="02020603020101020101" pitchFamily="18" charset="-127"/>
                <a:ea typeface="Koverwatch" panose="02020603020101020101" pitchFamily="18" charset="-127"/>
              </a:rPr>
              <a:t> 사용을 시작합니다</a:t>
            </a:r>
            <a:r>
              <a:rPr lang="en-US" altLang="ko-KR" sz="28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  <a:endParaRPr lang="ko-KR" altLang="en-US" sz="28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36792" y="5574703"/>
            <a:ext cx="3313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초기 화면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주소 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: </a:t>
            </a:r>
            <a:r>
              <a:rPr lang="en-US" altLang="ko-KR" dirty="0">
                <a:hlinkClick r:id="rId3"/>
              </a:rPr>
              <a:t>http://qa.ck.ac.kr/redmine</a:t>
            </a:r>
            <a:endParaRPr lang="en-US" altLang="ko-KR" dirty="0"/>
          </a:p>
        </p:txBody>
      </p:sp>
      <p:sp>
        <p:nvSpPr>
          <p:cNvPr id="11" name="직사각형 10"/>
          <p:cNvSpPr/>
          <p:nvPr/>
        </p:nvSpPr>
        <p:spPr>
          <a:xfrm>
            <a:off x="1304925" y="1182848"/>
            <a:ext cx="1162050" cy="19026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" name="꺾인 연결선 12"/>
          <p:cNvCxnSpPr>
            <a:cxnSpLocks/>
            <a:stCxn id="11" idx="2"/>
            <a:endCxn id="7" idx="0"/>
          </p:cNvCxnSpPr>
          <p:nvPr/>
        </p:nvCxnSpPr>
        <p:spPr>
          <a:xfrm rot="16200000" flipH="1">
            <a:off x="2515938" y="743128"/>
            <a:ext cx="1725285" cy="298526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460351" y="2282885"/>
            <a:ext cx="1202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로그인은 여기</a:t>
            </a:r>
            <a:r>
              <a:rPr lang="en-US" altLang="ko-KR" dirty="0">
                <a:solidFill>
                  <a:srgbClr val="FF0000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!</a:t>
            </a:r>
            <a:endParaRPr lang="ko-KR" altLang="en-US" dirty="0">
              <a:solidFill>
                <a:srgbClr val="FF0000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B53743-002A-4018-9CE3-1696CC9F6DA0}"/>
              </a:ext>
            </a:extLst>
          </p:cNvPr>
          <p:cNvSpPr txBox="1"/>
          <p:nvPr/>
        </p:nvSpPr>
        <p:spPr>
          <a:xfrm>
            <a:off x="1656522" y="3098401"/>
            <a:ext cx="642937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/>
              <a:t>[</a:t>
            </a:r>
            <a:r>
              <a:rPr lang="ko-KR" altLang="en-US" dirty="0"/>
              <a:t>왼쪽 상단</a:t>
            </a:r>
            <a:r>
              <a:rPr lang="en-US" altLang="ko-KR" dirty="0"/>
              <a:t>]</a:t>
            </a:r>
          </a:p>
          <a:p>
            <a:r>
              <a:rPr lang="ko-KR" altLang="en-US" dirty="0"/>
              <a:t>할당된 이슈를 확인할 수 있는 </a:t>
            </a:r>
            <a:r>
              <a:rPr lang="en-US" altLang="ko-KR" dirty="0"/>
              <a:t>‘</a:t>
            </a:r>
            <a:r>
              <a:rPr lang="ko-KR" altLang="en-US" dirty="0"/>
              <a:t>내 페이지</a:t>
            </a:r>
            <a:r>
              <a:rPr lang="en-US" altLang="ko-KR" dirty="0"/>
              <a:t>’</a:t>
            </a:r>
            <a:r>
              <a:rPr lang="ko-KR" altLang="en-US" dirty="0"/>
              <a:t>와</a:t>
            </a:r>
            <a:endParaRPr lang="en-US" altLang="ko-KR" dirty="0"/>
          </a:p>
          <a:p>
            <a:r>
              <a:rPr lang="ko-KR" altLang="en-US" dirty="0"/>
              <a:t>전체 프로젝트를 확인할 수 있는 </a:t>
            </a:r>
            <a:r>
              <a:rPr lang="en-US" altLang="ko-KR" dirty="0"/>
              <a:t>‘</a:t>
            </a:r>
            <a:r>
              <a:rPr lang="ko-KR" altLang="en-US" dirty="0"/>
              <a:t>프로젝트</a:t>
            </a:r>
            <a:r>
              <a:rPr lang="en-US" altLang="ko-KR" dirty="0"/>
              <a:t>’ </a:t>
            </a:r>
            <a:r>
              <a:rPr lang="ko-KR" altLang="en-US" dirty="0"/>
              <a:t>항목이 있습니다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463B75EB-F3AC-4078-95D4-BCBFD4589ED2}"/>
              </a:ext>
            </a:extLst>
          </p:cNvPr>
          <p:cNvSpPr/>
          <p:nvPr/>
        </p:nvSpPr>
        <p:spPr>
          <a:xfrm>
            <a:off x="9467850" y="1194462"/>
            <a:ext cx="1162050" cy="19026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7" name="꺾인 연결선 12">
            <a:extLst>
              <a:ext uri="{FF2B5EF4-FFF2-40B4-BE49-F238E27FC236}">
                <a16:creationId xmlns:a16="http://schemas.microsoft.com/office/drawing/2014/main" id="{CFF0FC71-8B2A-4533-BD77-95D21BB3BF9B}"/>
              </a:ext>
            </a:extLst>
          </p:cNvPr>
          <p:cNvCxnSpPr>
            <a:cxnSpLocks/>
            <a:stCxn id="16" idx="2"/>
          </p:cNvCxnSpPr>
          <p:nvPr/>
        </p:nvCxnSpPr>
        <p:spPr>
          <a:xfrm rot="16200000" flipH="1">
            <a:off x="9588715" y="1844890"/>
            <a:ext cx="920322" cy="2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9F2E46C8-7B45-40CF-B0C2-BBCCBDC16C6D}"/>
              </a:ext>
            </a:extLst>
          </p:cNvPr>
          <p:cNvSpPr txBox="1"/>
          <p:nvPr/>
        </p:nvSpPr>
        <p:spPr>
          <a:xfrm>
            <a:off x="8085898" y="2652217"/>
            <a:ext cx="2682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개발자용 계정을 제공할 예정입니다</a:t>
            </a:r>
            <a:r>
              <a:rPr lang="en-US" altLang="ko-KR" dirty="0">
                <a:solidFill>
                  <a:srgbClr val="FF0000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  <a:endParaRPr lang="en-US" altLang="ko-K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525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73414" y="938282"/>
            <a:ext cx="553319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테스터와 개발자의 사용법 차이가 조금 존재합니다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endParaRPr lang="en-US" altLang="ko-KR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endParaRPr lang="en-US" altLang="ko-KR" sz="20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기본적인 프로세스는 매우 간단합니다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endParaRPr lang="en-US" altLang="ko-KR" sz="20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1. </a:t>
            </a:r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테스터가 </a:t>
            </a:r>
            <a:r>
              <a:rPr lang="ko-KR" altLang="en-US" sz="2000" dirty="0" err="1">
                <a:latin typeface="Koverwatch" panose="02020603020101020101" pitchFamily="18" charset="-127"/>
                <a:ea typeface="Koverwatch" panose="02020603020101020101" pitchFamily="18" charset="-127"/>
              </a:rPr>
              <a:t>빌드파일을</a:t>
            </a:r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 실행하며 버그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, </a:t>
            </a:r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결함 등의 이슈를 발견하면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,</a:t>
            </a:r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 해당</a:t>
            </a:r>
            <a:endParaRPr lang="en-US" altLang="ko-KR" sz="20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프로젝트에 이슈등록과 함께 개발자에게 일감을 할당합니다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endParaRPr lang="en-US" altLang="ko-KR" sz="20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2. </a:t>
            </a:r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개발자에게는 일감할당과 함께 이슈가 등록되며</a:t>
            </a:r>
            <a:endParaRPr lang="en-US" altLang="ko-KR" sz="20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개발자는 할당된 일감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(</a:t>
            </a:r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이슈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)</a:t>
            </a:r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을 확인하고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, </a:t>
            </a:r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해결한 후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,</a:t>
            </a:r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 이슈를 마감합니다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endParaRPr lang="en-US" altLang="ko-KR" sz="20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이것이 버그등록 및 추적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, </a:t>
            </a:r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관리의 가장 기본적인 프로세스입니다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endParaRPr lang="en-US" altLang="ko-KR" sz="20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이런 일련의 과정은 작업내역으로 남습니다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endParaRPr lang="en-US" altLang="ko-KR" sz="20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endParaRPr lang="ko-KR" altLang="en-US" sz="20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96FF5EA0-2748-4B55-BEB6-BEF96C6581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r="51887"/>
          <a:stretch/>
        </p:blipFill>
        <p:spPr>
          <a:xfrm>
            <a:off x="5897518" y="933738"/>
            <a:ext cx="5942057" cy="499052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03885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2278" y="185530"/>
            <a:ext cx="3313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latin typeface="Koverwatch" panose="02020603020101020101" pitchFamily="18" charset="-127"/>
                <a:ea typeface="Koverwatch" panose="02020603020101020101" pitchFamily="18" charset="-127"/>
              </a:rPr>
              <a:t>내 페이지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2963" y="5318253"/>
            <a:ext cx="90976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왼쪽 상단의 내 페이지를 선택하면 나오는 화면입니다</a:t>
            </a:r>
            <a:r>
              <a:rPr lang="en-US" altLang="ko-KR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r>
              <a:rPr lang="ko-KR" altLang="en-US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테스터가 버그를 등록하면</a:t>
            </a:r>
            <a:r>
              <a:rPr lang="en-US" altLang="ko-KR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, </a:t>
            </a:r>
            <a:r>
              <a:rPr lang="ko-KR" altLang="en-US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내가 맡은 일감에 등록된 이슈가 보여집니다</a:t>
            </a:r>
            <a:r>
              <a:rPr lang="en-US" altLang="ko-KR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  <a:endParaRPr lang="ko-KR" altLang="en-US" sz="24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5742" y="708750"/>
            <a:ext cx="6480515" cy="448253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4007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2278" y="185530"/>
            <a:ext cx="3313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latin typeface="Koverwatch" panose="02020603020101020101" pitchFamily="18" charset="-127"/>
                <a:ea typeface="Koverwatch" panose="02020603020101020101" pitchFamily="18" charset="-127"/>
              </a:rPr>
              <a:t>내 페이지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4728" y="5404402"/>
            <a:ext cx="108576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테스터가 버그를 발견하고 새 일감을 등록합니다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. </a:t>
            </a:r>
            <a:r>
              <a:rPr lang="en-US" altLang="ko-KR" sz="1600" dirty="0">
                <a:latin typeface="Koverwatch" panose="02020603020101020101" pitchFamily="18" charset="-127"/>
                <a:ea typeface="Koverwatch" panose="02020603020101020101" pitchFamily="18" charset="-127"/>
              </a:rPr>
              <a:t>*</a:t>
            </a:r>
            <a:r>
              <a:rPr lang="ko-KR" altLang="en-US" sz="1600" dirty="0">
                <a:latin typeface="Koverwatch" panose="02020603020101020101" pitchFamily="18" charset="-127"/>
                <a:ea typeface="Koverwatch" panose="02020603020101020101" pitchFamily="18" charset="-127"/>
              </a:rPr>
              <a:t>버그등록은 개발자도 가능합니다</a:t>
            </a:r>
            <a:r>
              <a:rPr lang="en-US" altLang="ko-KR" sz="16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버그상태를 기록하고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, </a:t>
            </a:r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우선순위 설정 후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, </a:t>
            </a:r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담당자를 지정하여 등록합니다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이 때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,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기획서 등의 개발문서에 상세한 내용이 기록되어 있으면 훨씬 더 명확한 버그상황의 리포팅이 가능합니다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  <a:endParaRPr lang="ko-KR" altLang="en-US" sz="20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AA2D8F98-588D-45C7-B8F3-DA5745B311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2483"/>
          <a:stretch/>
        </p:blipFill>
        <p:spPr>
          <a:xfrm>
            <a:off x="724728" y="945766"/>
            <a:ext cx="6110161" cy="2467274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DB39A0C6-E4AE-4473-9290-57CFC45DCA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7026" y="1450476"/>
            <a:ext cx="9262806" cy="367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192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2278" y="185530"/>
            <a:ext cx="3313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latin typeface="Koverwatch" panose="02020603020101020101" pitchFamily="18" charset="-127"/>
                <a:ea typeface="Koverwatch" panose="02020603020101020101" pitchFamily="18" charset="-127"/>
              </a:rPr>
              <a:t>내 페이지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2963" y="5318253"/>
            <a:ext cx="9097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테스터의 버그등록 후 개발자의 </a:t>
            </a:r>
            <a:r>
              <a:rPr lang="en-US" altLang="ko-KR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‘</a:t>
            </a:r>
            <a:r>
              <a:rPr lang="ko-KR" altLang="en-US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내 페이지</a:t>
            </a:r>
            <a:r>
              <a:rPr lang="en-US" altLang="ko-KR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’</a:t>
            </a:r>
            <a:r>
              <a:rPr lang="ko-KR" altLang="en-US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 화면에 일감이 추가된 것을 확인할 수 있습니다</a:t>
            </a:r>
            <a:r>
              <a:rPr lang="en-US" altLang="ko-KR" sz="24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  <a:endParaRPr lang="ko-KR" altLang="en-US" sz="24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5742" y="708750"/>
            <a:ext cx="6480515" cy="448253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320B4ACE-EA3D-4AA1-B64A-F63A8D7659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5114" y="956630"/>
            <a:ext cx="7901770" cy="429813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타원 4">
            <a:extLst>
              <a:ext uri="{FF2B5EF4-FFF2-40B4-BE49-F238E27FC236}">
                <a16:creationId xmlns:a16="http://schemas.microsoft.com/office/drawing/2014/main" id="{6A6EC0FA-2225-437D-9DB6-7B7AE4FECBCE}"/>
              </a:ext>
            </a:extLst>
          </p:cNvPr>
          <p:cNvSpPr/>
          <p:nvPr/>
        </p:nvSpPr>
        <p:spPr>
          <a:xfrm>
            <a:off x="2206305" y="2348917"/>
            <a:ext cx="2466363" cy="209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5380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2278" y="185530"/>
            <a:ext cx="3313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latin typeface="Koverwatch" panose="02020603020101020101" pitchFamily="18" charset="-127"/>
                <a:ea typeface="Koverwatch" panose="02020603020101020101" pitchFamily="18" charset="-127"/>
              </a:rPr>
              <a:t>내 페이지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8410" y="5576553"/>
            <a:ext cx="90976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제목을 눌러 들어가면 이러한 화면에서 등록된 이슈의 상세내용을 확인할 수 있습니다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상태가 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‘</a:t>
            </a:r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신규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’</a:t>
            </a:r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로 되어있는 것은 아직 해결되지 않은 버그라는 뜻입니다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개발자는 내용을 확인한 후 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‘</a:t>
            </a:r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편집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’</a:t>
            </a:r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을  눌러 상태를 변경할 수 있습니다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  <a:endParaRPr lang="ko-KR" altLang="en-US" sz="20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F54CA046-A60C-41AD-9361-2DAF5EC13E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410" y="861154"/>
            <a:ext cx="11468911" cy="471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417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2278" y="185530"/>
            <a:ext cx="3313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latin typeface="Koverwatch" panose="02020603020101020101" pitchFamily="18" charset="-127"/>
                <a:ea typeface="Koverwatch" panose="02020603020101020101" pitchFamily="18" charset="-127"/>
              </a:rPr>
              <a:t>내 페이지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8410" y="5576553"/>
            <a:ext cx="112953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편집 화면입니다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. </a:t>
            </a:r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상태를 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‘</a:t>
            </a:r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진행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/</a:t>
            </a:r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해결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/</a:t>
            </a:r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의견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/</a:t>
            </a:r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완료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’ </a:t>
            </a:r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중 하나로 변경할 수 있으며 담당자를 변경할 수도 있습니다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r>
              <a:rPr lang="ko-KR" altLang="en-US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하지만 졸업작품프로젝트에서는 담당자를 변경할 일이 없습니다</a:t>
            </a:r>
            <a:r>
              <a:rPr lang="en-US" altLang="ko-KR" sz="20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r>
              <a:rPr lang="en-US" altLang="ko-KR" sz="1600" dirty="0">
                <a:latin typeface="Koverwatch" panose="02020603020101020101" pitchFamily="18" charset="-127"/>
                <a:ea typeface="Koverwatch" panose="02020603020101020101" pitchFamily="18" charset="-127"/>
              </a:rPr>
              <a:t>*</a:t>
            </a:r>
            <a:r>
              <a:rPr lang="ko-KR" altLang="en-US" sz="1600" dirty="0">
                <a:latin typeface="Koverwatch" panose="02020603020101020101" pitchFamily="18" charset="-127"/>
                <a:ea typeface="Koverwatch" panose="02020603020101020101" pitchFamily="18" charset="-127"/>
              </a:rPr>
              <a:t>캡처 상 담당자는 가이드 작성을 위한 예시일 뿐이며 개발팀 계정생성이 완료되면 개발팀 담당자에게 권한이 할당될 예정입니다</a:t>
            </a:r>
            <a:r>
              <a:rPr lang="en-US" altLang="ko-KR" sz="16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  <a:endParaRPr lang="ko-KR" altLang="en-US" sz="16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F54CA046-A60C-41AD-9361-2DAF5EC13E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862" y="757371"/>
            <a:ext cx="8670714" cy="3564931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36D926C7-4696-4E81-9FE1-BBD71C4BD3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8604" y="836843"/>
            <a:ext cx="8861898" cy="4611616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" name="연결선: 꺾임 3">
            <a:extLst>
              <a:ext uri="{FF2B5EF4-FFF2-40B4-BE49-F238E27FC236}">
                <a16:creationId xmlns:a16="http://schemas.microsoft.com/office/drawing/2014/main" id="{9096055C-BC06-4F77-98B5-CF37E04E1202}"/>
              </a:ext>
            </a:extLst>
          </p:cNvPr>
          <p:cNvCxnSpPr>
            <a:cxnSpLocks/>
            <a:endCxn id="9" idx="0"/>
          </p:cNvCxnSpPr>
          <p:nvPr/>
        </p:nvCxnSpPr>
        <p:spPr>
          <a:xfrm rot="16200000" flipH="1">
            <a:off x="3022599" y="2593079"/>
            <a:ext cx="3446196" cy="2520751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777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387</Words>
  <Application>Microsoft Office PowerPoint</Application>
  <PresentationFormat>와이드스크린</PresentationFormat>
  <Paragraphs>56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7" baseType="lpstr">
      <vt:lpstr>Arial</vt:lpstr>
      <vt:lpstr>맑은 고딕</vt:lpstr>
      <vt:lpstr>Koverwatch</vt:lpstr>
      <vt:lpstr>Office 테마</vt:lpstr>
      <vt:lpstr>개발팀을 위한 레드마인 가이드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레드마인 사용법</dc:title>
  <dc:creator>김 미선</dc:creator>
  <cp:lastModifiedBy>yis9504@gmail.com</cp:lastModifiedBy>
  <cp:revision>19</cp:revision>
  <dcterms:created xsi:type="dcterms:W3CDTF">2019-04-17T06:40:40Z</dcterms:created>
  <dcterms:modified xsi:type="dcterms:W3CDTF">2019-08-28T14:45:36Z</dcterms:modified>
</cp:coreProperties>
</file>